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tags/tag4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5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6.xml" ContentType="application/vnd.openxmlformats-officedocument.presentationml.tag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319" r:id="rId3"/>
    <p:sldId id="259" r:id="rId4"/>
    <p:sldId id="261" r:id="rId5"/>
    <p:sldId id="308" r:id="rId6"/>
    <p:sldId id="267" r:id="rId7"/>
    <p:sldId id="316" r:id="rId8"/>
    <p:sldId id="309" r:id="rId9"/>
    <p:sldId id="317" r:id="rId10"/>
    <p:sldId id="269" r:id="rId11"/>
    <p:sldId id="302" r:id="rId12"/>
    <p:sldId id="273" r:id="rId13"/>
    <p:sldId id="303" r:id="rId14"/>
  </p:sldIdLst>
  <p:sldSz cx="12192000" cy="6858000"/>
  <p:notesSz cx="6858000" cy="9144000"/>
  <p:custDataLst>
    <p:tags r:id="rId16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3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86068172578756"/>
          <c:y val="8.3750264003719002E-2"/>
          <c:w val="0.9770833333333333"/>
          <c:h val="0.78419683736399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PGM (Katılımcı)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Sayfa1!$B$2:$B$7</c:f>
              <c:numCache>
                <c:formatCode>#,##0;[Red]#,##0</c:formatCode>
                <c:ptCount val="6"/>
                <c:pt idx="0">
                  <c:v>8669</c:v>
                </c:pt>
                <c:pt idx="1">
                  <c:v>11185</c:v>
                </c:pt>
                <c:pt idx="2">
                  <c:v>5425</c:v>
                </c:pt>
                <c:pt idx="3">
                  <c:v>7796</c:v>
                </c:pt>
                <c:pt idx="4">
                  <c:v>1447</c:v>
                </c:pt>
                <c:pt idx="5">
                  <c:v>112861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E4-4128-899A-27D36B4E60A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0321248"/>
        <c:axId val="430321576"/>
      </c:barChart>
      <c:catAx>
        <c:axId val="43032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30321576"/>
        <c:crosses val="autoZero"/>
        <c:auto val="1"/>
        <c:lblAlgn val="ctr"/>
        <c:lblOffset val="100"/>
        <c:noMultiLvlLbl val="0"/>
      </c:catAx>
      <c:valAx>
        <c:axId val="430321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3032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334894841911003E-2"/>
          <c:y val="3.4692755154079227E-2"/>
          <c:w val="0.84756625600406343"/>
          <c:h val="0.76615920534593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TOPLAM KONU BAŞLIĞI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#,##0</c:formatCode>
                <c:ptCount val="1"/>
              </c:numCache>
            </c:numRef>
          </c:cat>
          <c:val>
            <c:numRef>
              <c:f>Sayfa1!$B$2</c:f>
              <c:numCache>
                <c:formatCode>#,##0</c:formatCode>
                <c:ptCount val="1"/>
                <c:pt idx="0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E4-4128-899A-27D36B4E60AC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MUAYENE MEMURU (1.751 Kişi)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#,##0</c:formatCode>
                <c:ptCount val="1"/>
              </c:numCache>
            </c:numRef>
          </c:cat>
          <c:val>
            <c:numRef>
              <c:f>Sayfa1!$C$2</c:f>
              <c:numCache>
                <c:formatCode>#,##0</c:formatCode>
                <c:ptCount val="1"/>
                <c:pt idx="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E4-4128-899A-27D36B4E60AC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MUHAFAZA MEMURU (5.309 Kişi)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#,##0</c:formatCode>
                <c:ptCount val="1"/>
              </c:numCache>
            </c:numRef>
          </c:cat>
          <c:val>
            <c:numRef>
              <c:f>Sayfa1!$D$2</c:f>
              <c:numCache>
                <c:formatCode>#,##0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E4-4128-899A-27D36B4E60AC}"/>
            </c:ext>
          </c:extLst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MEMUR/VHKİ (4.748 Kişi)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#,##0</c:formatCode>
                <c:ptCount val="1"/>
              </c:numCache>
            </c:numRef>
          </c:cat>
          <c:val>
            <c:numRef>
              <c:f>Sayfa1!$E$2</c:f>
              <c:numCache>
                <c:formatCode>#,##0</c:formatCode>
                <c:ptCount val="1"/>
                <c:pt idx="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60-473B-8647-5A2DD976908A}"/>
            </c:ext>
          </c:extLst>
        </c:ser>
        <c:ser>
          <c:idx val="4"/>
          <c:order val="4"/>
          <c:tx>
            <c:strRef>
              <c:f>Sayfa1!$F$1</c:f>
              <c:strCache>
                <c:ptCount val="1"/>
                <c:pt idx="0">
                  <c:v>ŞEF (640 Kişi)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#,##0</c:formatCode>
                <c:ptCount val="1"/>
              </c:numCache>
            </c:numRef>
          </c:cat>
          <c:val>
            <c:numRef>
              <c:f>Sayfa1!$F$2</c:f>
              <c:numCache>
                <c:formatCode>#,##0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60-473B-8647-5A2DD976908A}"/>
            </c:ext>
          </c:extLst>
        </c:ser>
        <c:ser>
          <c:idx val="5"/>
          <c:order val="5"/>
          <c:tx>
            <c:strRef>
              <c:f>Sayfa1!$G$1</c:f>
              <c:strCache>
                <c:ptCount val="1"/>
                <c:pt idx="0">
                  <c:v>THHR (301)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#,##0</c:formatCode>
                <c:ptCount val="1"/>
              </c:numCache>
            </c:numRef>
          </c:cat>
          <c:val>
            <c:numRef>
              <c:f>Sayfa1!$G$2</c:f>
              <c:numCache>
                <c:formatCode>#,##0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03-441E-9B5A-172BCB71CE30}"/>
            </c:ext>
          </c:extLst>
        </c:ser>
        <c:ser>
          <c:idx val="6"/>
          <c:order val="6"/>
          <c:tx>
            <c:strRef>
              <c:f>Sayfa1!$H$1</c:f>
              <c:strCache>
                <c:ptCount val="1"/>
                <c:pt idx="0">
                  <c:v>MÜDÜR YARD.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#,##0</c:formatCode>
                <c:ptCount val="1"/>
              </c:numCache>
            </c:numRef>
          </c:cat>
          <c:val>
            <c:numRef>
              <c:f>Sayfa1!$H$2</c:f>
              <c:numCache>
                <c:formatCode>#,##0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AB-41A0-8F5D-741E02A40E7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0321248"/>
        <c:axId val="430321576"/>
      </c:barChart>
      <c:catAx>
        <c:axId val="430321248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30321576"/>
        <c:crosses val="autoZero"/>
        <c:auto val="1"/>
        <c:lblAlgn val="ctr"/>
        <c:lblOffset val="100"/>
        <c:noMultiLvlLbl val="0"/>
      </c:catAx>
      <c:valAx>
        <c:axId val="430321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3032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469645222757546E-2"/>
          <c:y val="0.84098982964321667"/>
          <c:w val="0.89957682433179365"/>
          <c:h val="0.144185371464324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536310695538059"/>
          <c:y val="0.13306488772236805"/>
          <c:w val="0.74172022637795276"/>
          <c:h val="0.77032283464566931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ETİK YÜZ YÜZE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Sayfa1!$B$2</c:f>
              <c:numCache>
                <c:formatCode>#,##0;[Red]#,##0</c:formatCode>
                <c:ptCount val="1"/>
                <c:pt idx="0">
                  <c:v>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CE-45D5-9FEE-7802684A8A87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ETİK UZAKTAN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Sayfa1!$C$2</c:f>
              <c:numCache>
                <c:formatCode>#,##0;[Red]#,##0</c:formatCode>
                <c:ptCount val="1"/>
                <c:pt idx="0">
                  <c:v>13942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CE-45D5-9FEE-7802684A8A87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TOPLAM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Sayfa1!$D$2</c:f>
              <c:numCache>
                <c:formatCode>#,##0;[Red]#,##0</c:formatCode>
                <c:ptCount val="1"/>
                <c:pt idx="0">
                  <c:v>14377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52-499C-98C8-99C20E3CF7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430321248"/>
        <c:axId val="430321576"/>
        <c:axId val="0"/>
      </c:bar3DChart>
      <c:catAx>
        <c:axId val="43032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30321576"/>
        <c:crosses val="autoZero"/>
        <c:auto val="1"/>
        <c:lblAlgn val="ctr"/>
        <c:lblOffset val="100"/>
        <c:noMultiLvlLbl val="0"/>
      </c:catAx>
      <c:valAx>
        <c:axId val="430321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3032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 smtClean="0">
                <a:solidFill>
                  <a:srgbClr val="1B2B56"/>
                </a:solidFill>
              </a:rPr>
              <a:t>PERSONELİMİZİN </a:t>
            </a:r>
            <a:r>
              <a:rPr lang="tr-TR" sz="2128" b="1" i="0" u="none" strike="noStrike" cap="all" baseline="0" dirty="0" smtClean="0">
                <a:effectLst/>
              </a:rPr>
              <a:t>uzaktan eğitim MEMNUNİYETİ</a:t>
            </a:r>
            <a:endParaRPr lang="tr-TR" dirty="0">
              <a:solidFill>
                <a:srgbClr val="1B2B56"/>
              </a:solidFill>
            </a:endParaRPr>
          </a:p>
        </c:rich>
      </c:tx>
      <c:layout>
        <c:manualLayout>
          <c:xMode val="edge"/>
          <c:yMode val="edge"/>
          <c:x val="0.16510208252656941"/>
          <c:y val="7.58692365835223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315263155698541"/>
          <c:y val="0.17380562846310879"/>
          <c:w val="0.70418264489593807"/>
          <c:h val="0.73143394575678022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Sütun1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CE2-4381-930F-5FA3611F86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CE2-4381-930F-5FA3611F86DC}"/>
              </c:ext>
            </c:extLst>
          </c:dPt>
          <c:dLbls>
            <c:dLbl>
              <c:idx val="0"/>
              <c:layout>
                <c:manualLayout>
                  <c:x val="1.1246826728626124E-2"/>
                  <c:y val="1.36148346040078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D425D32-EF3F-458D-84DD-658AED213978}" type="CATEGORYNAME">
                      <a:rPr lang="en-US" sz="1600" b="0" smtClean="0"/>
                      <a:pPr>
                        <a:defRPr sz="1600" b="0"/>
                      </a:pPr>
                      <a:t>[KATEGORİ ADI]</a:t>
                    </a:fld>
                    <a:r>
                      <a:rPr lang="en-US" sz="1600" b="0" baseline="0" dirty="0" smtClean="0"/>
                      <a:t> </a:t>
                    </a:r>
                    <a:fld id="{80CD384B-62AA-4B73-A7AD-8D0BA4490064}" type="VALUE">
                      <a:rPr lang="en-US" sz="1600" b="0" baseline="0"/>
                      <a:pPr>
                        <a:defRPr sz="1600" b="0"/>
                      </a:pPr>
                      <a:t>[DEĞER]</a:t>
                    </a:fld>
                    <a:endParaRPr lang="en-US" sz="1600" b="0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122040072859747"/>
                      <c:h val="0.144227135298563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CE2-4381-930F-5FA3611F86DC}"/>
                </c:ext>
              </c:extLst>
            </c:dLbl>
            <c:dLbl>
              <c:idx val="1"/>
              <c:layout>
                <c:manualLayout>
                  <c:x val="-1.8116331770004351E-3"/>
                  <c:y val="0.1066605885573827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FF421D3-7FA2-49FC-8183-A81BAF038783}" type="CATEGORYNAME">
                      <a:rPr lang="en-US" sz="1600" b="0" smtClean="0"/>
                      <a:pPr>
                        <a:defRPr sz="1600" b="0">
                          <a:solidFill>
                            <a:schemeClr val="accent1"/>
                          </a:solidFill>
                        </a:defRPr>
                      </a:pPr>
                      <a:t>[KATEGORİ ADI]</a:t>
                    </a:fld>
                    <a:r>
                      <a:rPr lang="en-US" sz="1600" b="0" baseline="0" dirty="0" smtClean="0"/>
                      <a:t> </a:t>
                    </a:r>
                    <a:fld id="{F5F82F7C-23BC-40B5-8C2A-731A7FEB1EAE}" type="VALUE">
                      <a:rPr lang="en-US" sz="1600" b="0" baseline="0"/>
                      <a:pPr>
                        <a:defRPr sz="1600" b="0">
                          <a:solidFill>
                            <a:schemeClr val="accent1"/>
                          </a:solidFill>
                        </a:defRPr>
                      </a:pPr>
                      <a:t>[DEĞER]</a:t>
                    </a:fld>
                    <a:endParaRPr lang="en-US" sz="1600" b="0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1971766848816028"/>
                      <c:h val="0.170603674540682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CE2-4381-930F-5FA3611F86DC}"/>
                </c:ext>
              </c:extLst>
            </c:dLbl>
            <c:spPr>
              <a:noFill/>
              <a:ln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YARARLI BULANLAR</c:v>
                </c:pt>
                <c:pt idx="1">
                  <c:v>YARARLI BULMAYANLAR</c:v>
                </c:pt>
              </c:strCache>
            </c:strRef>
          </c:cat>
          <c:val>
            <c:numRef>
              <c:f>Sayfa1!$B$2:$B$3</c:f>
              <c:numCache>
                <c:formatCode>0.0%</c:formatCode>
                <c:ptCount val="2"/>
                <c:pt idx="0">
                  <c:v>0.90629999999999999</c:v>
                </c:pt>
                <c:pt idx="1">
                  <c:v>9.3700000000000006E-2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E2-4381-930F-5FA3611F86D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 smtClean="0">
                <a:solidFill>
                  <a:srgbClr val="1B2B56"/>
                </a:solidFill>
              </a:rPr>
              <a:t>EĞİTİM </a:t>
            </a:r>
            <a:r>
              <a:rPr lang="tr-TR" dirty="0">
                <a:solidFill>
                  <a:srgbClr val="1B2B56"/>
                </a:solidFill>
              </a:rPr>
              <a:t>FAALİYETLERİNE KATILAN </a:t>
            </a:r>
            <a:r>
              <a:rPr lang="tr-TR" dirty="0" smtClean="0">
                <a:solidFill>
                  <a:srgbClr val="1B2B56"/>
                </a:solidFill>
              </a:rPr>
              <a:t>personelin</a:t>
            </a:r>
            <a:r>
              <a:rPr lang="tr-TR" baseline="0" dirty="0" smtClean="0">
                <a:solidFill>
                  <a:srgbClr val="1B2B56"/>
                </a:solidFill>
              </a:rPr>
              <a:t> </a:t>
            </a:r>
            <a:r>
              <a:rPr lang="tr-TR" dirty="0" smtClean="0">
                <a:solidFill>
                  <a:srgbClr val="1B2B56"/>
                </a:solidFill>
              </a:rPr>
              <a:t>EĞİTİM İÇERİK</a:t>
            </a:r>
            <a:r>
              <a:rPr lang="tr-TR" baseline="0" dirty="0" smtClean="0">
                <a:solidFill>
                  <a:srgbClr val="1B2B56"/>
                </a:solidFill>
              </a:rPr>
              <a:t> MEMNUNİYETİ</a:t>
            </a:r>
            <a:endParaRPr lang="tr-TR" dirty="0">
              <a:solidFill>
                <a:srgbClr val="1B2B56"/>
              </a:solidFill>
            </a:endParaRPr>
          </a:p>
        </c:rich>
      </c:tx>
      <c:layout>
        <c:manualLayout>
          <c:xMode val="edge"/>
          <c:yMode val="edge"/>
          <c:x val="0.10690721626117979"/>
          <c:y val="3.53294470941529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664789057564553"/>
          <c:y val="0.17195377661125694"/>
          <c:w val="0.73043058287692775"/>
          <c:h val="0.75767585301837281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Sütun1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604-4DEE-97E4-9231FB4028C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604-4DEE-97E4-9231FB4028C7}"/>
              </c:ext>
            </c:extLst>
          </c:dPt>
          <c:dLbls>
            <c:dLbl>
              <c:idx val="0"/>
              <c:layout>
                <c:manualLayout>
                  <c:x val="-8.5485806070441539E-2"/>
                  <c:y val="8.654610138018461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63778F9-EC89-40D2-AB66-6E66C99A62F9}" type="CATEGORYNAME">
                      <a:rPr lang="en-US" sz="1600" b="0" smtClean="0"/>
                      <a:pPr>
                        <a:defRPr sz="1600" b="0"/>
                      </a:pPr>
                      <a:t>[KATEGORİ ADI]</a:t>
                    </a:fld>
                    <a:r>
                      <a:rPr lang="en-US" sz="1600" b="0" baseline="0" dirty="0" smtClean="0"/>
                      <a:t> </a:t>
                    </a:r>
                    <a:fld id="{BF25E6E3-E6B3-4EC0-AAFA-063CDB7E5AA2}" type="VALUE">
                      <a:rPr lang="en-US" sz="1600" b="0" baseline="0"/>
                      <a:pPr>
                        <a:defRPr sz="1600" b="0"/>
                      </a:pPr>
                      <a:t>[DEĞER]</a:t>
                    </a:fld>
                    <a:endParaRPr lang="en-US" sz="1600" b="0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80541162924583"/>
                      <c:h val="9.934807256235828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604-4DEE-97E4-9231FB4028C7}"/>
                </c:ext>
              </c:extLst>
            </c:dLbl>
            <c:dLbl>
              <c:idx val="1"/>
              <c:layout>
                <c:manualLayout>
                  <c:x val="-5.3032123143501697E-2"/>
                  <c:y val="0.1171769451437617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60CDFC-2496-4A8C-B3F8-9E3A1A1DD24E}" type="CATEGORYNAME">
                      <a:rPr lang="en-US" sz="1600" b="0" smtClean="0"/>
                      <a:pPr>
                        <a:defRPr sz="1600" b="0">
                          <a:solidFill>
                            <a:schemeClr val="accent6"/>
                          </a:solidFill>
                        </a:defRPr>
                      </a:pPr>
                      <a:t>[KATEGORİ ADI]</a:t>
                    </a:fld>
                    <a:r>
                      <a:rPr lang="en-US" sz="1600" b="0" baseline="0" dirty="0" smtClean="0"/>
                      <a:t> </a:t>
                    </a:r>
                    <a:fld id="{229625D3-559F-4EF4-BF53-6401852D1C1F}" type="VALUE">
                      <a:rPr lang="en-US" sz="1600" b="0" baseline="0" dirty="0"/>
                      <a:pPr>
                        <a:defRPr sz="1600" b="0">
                          <a:solidFill>
                            <a:schemeClr val="accent6"/>
                          </a:solidFill>
                        </a:defRPr>
                      </a:pPr>
                      <a:t>[DEĞER]</a:t>
                    </a:fld>
                    <a:endParaRPr lang="en-US" sz="1600" b="0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8212548560963561"/>
                      <c:h val="0.14547902494331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604-4DEE-97E4-9231FB4028C7}"/>
                </c:ext>
              </c:extLst>
            </c:dLbl>
            <c:spPr>
              <a:noFill/>
              <a:ln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spc="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MEMNUN</c:v>
                </c:pt>
                <c:pt idx="1">
                  <c:v>MEMNUN DEĞİL</c:v>
                </c:pt>
              </c:strCache>
            </c:strRef>
          </c:cat>
          <c:val>
            <c:numRef>
              <c:f>Sayfa1!$B$2:$B$3</c:f>
              <c:numCache>
                <c:formatCode>0.0%</c:formatCode>
                <c:ptCount val="2"/>
                <c:pt idx="0">
                  <c:v>0.8286</c:v>
                </c:pt>
                <c:pt idx="1">
                  <c:v>0.17100000000000001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04-4DEE-97E4-9231FB4028C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69180294770846"/>
          <c:y val="0.12210521945588858"/>
          <c:w val="0.84957314177859056"/>
          <c:h val="0.67115830072446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BAKANLIĞIMIZ TOPLAM PERSONEL SAYISI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Sayfa1!$B$2</c:f>
              <c:numCache>
                <c:formatCode>#,##0</c:formatCode>
                <c:ptCount val="1"/>
                <c:pt idx="0">
                  <c:v>20099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35-46A8-AFB3-99CAA533E102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EĞİTİMLERE KATILAN PERSONEL SAYISI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Sayfa1!$C$2</c:f>
              <c:numCache>
                <c:formatCode>#,##0</c:formatCode>
                <c:ptCount val="1"/>
                <c:pt idx="0">
                  <c:v>17479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35-46A8-AFB3-99CAA533E102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EĞİTİMLERE KATILMAYAN PERSONEL SAYISI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Sayfa1!$D$2</c:f>
              <c:numCache>
                <c:formatCode>#,##0</c:formatCode>
                <c:ptCount val="1"/>
                <c:pt idx="0">
                  <c:v>2620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35-46A8-AFB3-99CAA533E10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430321248"/>
        <c:axId val="430321576"/>
      </c:barChart>
      <c:catAx>
        <c:axId val="43032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30321576"/>
        <c:crosses val="autoZero"/>
        <c:auto val="1"/>
        <c:lblAlgn val="ctr"/>
        <c:lblOffset val="100"/>
        <c:noMultiLvlLbl val="0"/>
      </c:catAx>
      <c:valAx>
        <c:axId val="43032157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3032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416668999612069"/>
          <c:w val="0.99785281647486368"/>
          <c:h val="0.101321437406694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815250429411334E-2"/>
          <c:y val="6.135415965632502E-2"/>
          <c:w val="0.9770833333333333"/>
          <c:h val="0.846747271575027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PGM (Katılımcı)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Sayfa1!$B$2:$B$7</c:f>
              <c:numCache>
                <c:formatCode>#,##0</c:formatCode>
                <c:ptCount val="6"/>
                <c:pt idx="0">
                  <c:v>8669</c:v>
                </c:pt>
                <c:pt idx="1">
                  <c:v>11185</c:v>
                </c:pt>
                <c:pt idx="2">
                  <c:v>5425</c:v>
                </c:pt>
                <c:pt idx="3">
                  <c:v>7796</c:v>
                </c:pt>
                <c:pt idx="4">
                  <c:v>1447</c:v>
                </c:pt>
                <c:pt idx="5">
                  <c:v>112861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E4-4128-899A-27D36B4E60AC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MERKEZ (DİĞER)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Sayfa1!$C$2:$C$7</c:f>
              <c:numCache>
                <c:formatCode>#,##0</c:formatCode>
                <c:ptCount val="6"/>
                <c:pt idx="0">
                  <c:v>3050</c:v>
                </c:pt>
                <c:pt idx="1">
                  <c:v>6836</c:v>
                </c:pt>
                <c:pt idx="2">
                  <c:v>3757</c:v>
                </c:pt>
                <c:pt idx="3">
                  <c:v>5432</c:v>
                </c:pt>
                <c:pt idx="4">
                  <c:v>7889</c:v>
                </c:pt>
                <c:pt idx="5">
                  <c:v>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E4-4128-899A-27D36B4E60AC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TAŞRA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Sayfa1!$D$2:$D$7</c:f>
              <c:numCache>
                <c:formatCode>#,##0</c:formatCode>
                <c:ptCount val="6"/>
                <c:pt idx="0">
                  <c:v>15032</c:v>
                </c:pt>
                <c:pt idx="1">
                  <c:v>19903</c:v>
                </c:pt>
                <c:pt idx="2">
                  <c:v>15866</c:v>
                </c:pt>
                <c:pt idx="3">
                  <c:v>22896</c:v>
                </c:pt>
                <c:pt idx="4">
                  <c:v>22612</c:v>
                </c:pt>
                <c:pt idx="5">
                  <c:v>6559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E4-4128-899A-27D36B4E60A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0321248"/>
        <c:axId val="430321576"/>
      </c:barChart>
      <c:catAx>
        <c:axId val="43032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30321576"/>
        <c:crosses val="autoZero"/>
        <c:auto val="1"/>
        <c:lblAlgn val="ctr"/>
        <c:lblOffset val="100"/>
        <c:noMultiLvlLbl val="0"/>
      </c:catAx>
      <c:valAx>
        <c:axId val="430321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3032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48810695538058"/>
          <c:y val="0.12565748031496063"/>
          <c:w val="0.78859522637795276"/>
          <c:h val="0.77032283464566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YÜZ-YÜZE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Sayfa1!$B$2</c:f>
              <c:numCache>
                <c:formatCode>#,##0</c:formatCode>
                <c:ptCount val="1"/>
                <c:pt idx="0">
                  <c:v>2247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E4-4128-899A-27D36B4E60AC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UZAKTAN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Sayfa1!$C$2</c:f>
              <c:numCache>
                <c:formatCode>#,##0</c:formatCode>
                <c:ptCount val="1"/>
                <c:pt idx="0">
                  <c:v>8704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E4-4128-899A-27D36B4E60AC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KATALOG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Sayfa1!$D$2</c:f>
              <c:numCache>
                <c:formatCode>#,##0</c:formatCode>
                <c:ptCount val="1"/>
                <c:pt idx="0">
                  <c:v>37581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E4-4128-899A-27D36B4E60AC}"/>
            </c:ext>
          </c:extLst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VİDEO-SCORM</c:v>
                </c:pt>
              </c:strCache>
            </c:strRef>
          </c:tx>
          <c:spPr>
            <a:gradFill flip="none" rotWithShape="1">
              <a:gsLst>
                <a:gs pos="0">
                  <a:schemeClr val="accent4"/>
                </a:gs>
                <a:gs pos="75000">
                  <a:schemeClr val="accent4">
                    <a:lumMod val="60000"/>
                    <a:lumOff val="40000"/>
                  </a:schemeClr>
                </a:gs>
                <a:gs pos="51000">
                  <a:schemeClr val="accent4">
                    <a:alpha val="75000"/>
                  </a:schemeClr>
                </a:gs>
                <a:gs pos="100000">
                  <a:schemeClr val="accent4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Sayfa1!$E$2</c:f>
              <c:numCache>
                <c:formatCode>#,##0</c:formatCode>
                <c:ptCount val="1"/>
                <c:pt idx="0">
                  <c:v>64329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FD-47DB-9267-622B64F1E100}"/>
            </c:ext>
          </c:extLst>
        </c:ser>
        <c:ser>
          <c:idx val="4"/>
          <c:order val="4"/>
          <c:tx>
            <c:strRef>
              <c:f>Sayfa1!$F$1</c:f>
              <c:strCache>
                <c:ptCount val="1"/>
                <c:pt idx="0">
                  <c:v>TOPLAM</c:v>
                </c:pt>
              </c:strCache>
            </c:strRef>
          </c:tx>
          <c:spPr>
            <a:gradFill flip="none" rotWithShape="1">
              <a:gsLst>
                <a:gs pos="0">
                  <a:schemeClr val="accent5"/>
                </a:gs>
                <a:gs pos="75000">
                  <a:schemeClr val="accent5">
                    <a:lumMod val="60000"/>
                    <a:lumOff val="40000"/>
                  </a:schemeClr>
                </a:gs>
                <a:gs pos="51000">
                  <a:schemeClr val="accent5">
                    <a:alpha val="75000"/>
                  </a:schemeClr>
                </a:gs>
                <a:gs pos="100000">
                  <a:schemeClr val="accent5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6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2EB-43EB-AF52-88771CD913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Sayfa1!$F$2</c:f>
              <c:numCache>
                <c:formatCode>#,##0</c:formatCode>
                <c:ptCount val="1"/>
                <c:pt idx="0">
                  <c:v>112861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99-4BA6-A8B8-EDC693B101F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430321248"/>
        <c:axId val="430321576"/>
      </c:barChart>
      <c:catAx>
        <c:axId val="43032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30321576"/>
        <c:crosses val="autoZero"/>
        <c:auto val="1"/>
        <c:lblAlgn val="ctr"/>
        <c:lblOffset val="100"/>
        <c:noMultiLvlLbl val="0"/>
      </c:catAx>
      <c:valAx>
        <c:axId val="43032157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3032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40477362204723"/>
          <c:y val="0.12936118401866434"/>
          <c:w val="0.74172022637795276"/>
          <c:h val="0.77032283464566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ADAYLIK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Sayfa1!$B$2</c:f>
              <c:numCache>
                <c:formatCode>#,##0</c:formatCode>
                <c:ptCount val="1"/>
                <c:pt idx="0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BA-40E2-9016-6218A22A8CCA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KİŞİSEL GELİŞİM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Sayfa1!$C$2</c:f>
              <c:numCache>
                <c:formatCode>#,##0</c:formatCode>
                <c:ptCount val="1"/>
                <c:pt idx="0">
                  <c:v>18011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BA-40E2-9016-6218A22A8CCA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MESLEKİ GELİŞİM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Sayfa1!$D$2</c:f>
              <c:numCache>
                <c:formatCode>#,##0</c:formatCode>
                <c:ptCount val="1"/>
                <c:pt idx="0">
                  <c:v>94761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BA-40E2-9016-6218A22A8CCA}"/>
            </c:ext>
          </c:extLst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TOPLAM</c:v>
                </c:pt>
              </c:strCache>
            </c:strRef>
          </c:tx>
          <c:spPr>
            <a:gradFill flip="none" rotWithShape="1">
              <a:gsLst>
                <a:gs pos="0">
                  <a:schemeClr val="accent4"/>
                </a:gs>
                <a:gs pos="75000">
                  <a:schemeClr val="accent4">
                    <a:lumMod val="60000"/>
                    <a:lumOff val="40000"/>
                  </a:schemeClr>
                </a:gs>
                <a:gs pos="51000">
                  <a:schemeClr val="accent4">
                    <a:alpha val="75000"/>
                  </a:schemeClr>
                </a:gs>
                <a:gs pos="100000">
                  <a:schemeClr val="accent4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Sayfa1!$E$2</c:f>
              <c:numCache>
                <c:formatCode>#,##0</c:formatCode>
                <c:ptCount val="1"/>
                <c:pt idx="0">
                  <c:v>112861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BA-40E2-9016-6218A22A8CC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430321248"/>
        <c:axId val="430321576"/>
      </c:barChart>
      <c:catAx>
        <c:axId val="43032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30321576"/>
        <c:crosses val="autoZero"/>
        <c:auto val="1"/>
        <c:lblAlgn val="ctr"/>
        <c:lblOffset val="100"/>
        <c:noMultiLvlLbl val="0"/>
      </c:catAx>
      <c:valAx>
        <c:axId val="43032157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3032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2020 YILINDA EĞİTİM FAALİYETLERİNE KATILAN KATILIMCI SAYILARININ CİNSİYETE GÖRE ORANI</a:t>
            </a:r>
          </a:p>
        </c:rich>
      </c:tx>
      <c:overlay val="0"/>
      <c:spPr>
        <a:solidFill>
          <a:schemeClr val="accent2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664789057564553"/>
          <c:y val="0.17195377661125694"/>
          <c:w val="0.73043058287692775"/>
          <c:h val="0.75767585301837281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Sütun1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AF5-4BF3-ABC1-BCC74EAEA73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8AF5-4BF3-ABC1-BCC74EAEA73E}"/>
              </c:ext>
            </c:extLst>
          </c:dPt>
          <c:dLbls>
            <c:dLbl>
              <c:idx val="0"/>
              <c:layout>
                <c:manualLayout>
                  <c:x val="5.1244202571964242E-2"/>
                  <c:y val="-0.10000000000000003"/>
                </c:manualLayout>
              </c:layout>
              <c:spPr>
                <a:solidFill>
                  <a:srgbClr val="0070C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F5-4BF3-ABC1-BCC74EAEA73E}"/>
                </c:ext>
              </c:extLst>
            </c:dLbl>
            <c:dLbl>
              <c:idx val="1"/>
              <c:layout>
                <c:manualLayout>
                  <c:x val="-3.1192123304673889E-2"/>
                  <c:y val="0.11481481481481481"/>
                </c:manualLayout>
              </c:layout>
              <c:spPr>
                <a:solidFill>
                  <a:srgbClr val="92D050"/>
                </a:solidFill>
                <a:ln>
                  <a:solidFill>
                    <a:schemeClr val="accent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8AF5-4BF3-ABC1-BCC74EAEA73E}"/>
                </c:ext>
              </c:extLst>
            </c:dLbl>
            <c:spPr>
              <a:solidFill>
                <a:srgbClr val="92D050"/>
              </a:solidFill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ERKEK</c:v>
                </c:pt>
                <c:pt idx="1">
                  <c:v>KADIN</c:v>
                </c:pt>
              </c:strCache>
            </c:strRef>
          </c:cat>
          <c:val>
            <c:numRef>
              <c:f>Sayfa1!$B$2:$B$3</c:f>
              <c:numCache>
                <c:formatCode>0.0%</c:formatCode>
                <c:ptCount val="2"/>
                <c:pt idx="0">
                  <c:v>0.71699999999999997</c:v>
                </c:pt>
                <c:pt idx="1">
                  <c:v>0.28299999999999997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E4-4128-899A-27D36B4E60A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2020 YILINDA EĞİTİM FAALİYETLERİNE KATILAN </a:t>
            </a:r>
            <a:r>
              <a:rPr lang="tr-TR"/>
              <a:t>PERSONELİN </a:t>
            </a:r>
            <a:r>
              <a:rPr lang="tr-TR" smtClean="0"/>
              <a:t>TAŞRA/MERKEZ </a:t>
            </a:r>
            <a:r>
              <a:rPr lang="tr-TR" dirty="0"/>
              <a:t>ORANI</a:t>
            </a:r>
          </a:p>
        </c:rich>
      </c:tx>
      <c:overlay val="0"/>
      <c:spPr>
        <a:solidFill>
          <a:schemeClr val="accent2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315263155698541"/>
          <c:y val="0.17380562846310879"/>
          <c:w val="0.70418264489593807"/>
          <c:h val="0.73143394575678022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Sütun1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06B-4F68-9838-ACC071F9DF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06B-4F68-9838-ACC071F9DF2C}"/>
              </c:ext>
            </c:extLst>
          </c:dPt>
          <c:dLbls>
            <c:dLbl>
              <c:idx val="0"/>
              <c:layout>
                <c:manualLayout>
                  <c:x val="4.4161808867691221E-3"/>
                  <c:y val="-5.370370370370374E-2"/>
                </c:manualLayout>
              </c:layout>
              <c:spPr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6B-4F68-9838-ACC071F9DF2C}"/>
                </c:ext>
              </c:extLst>
            </c:dLbl>
            <c:dLbl>
              <c:idx val="1"/>
              <c:layout>
                <c:manualLayout>
                  <c:x val="2.2080904433845611E-3"/>
                  <c:y val="6.2962962962962957E-2"/>
                </c:manualLayout>
              </c:layout>
              <c:spPr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2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B06B-4F68-9838-ACC071F9DF2C}"/>
                </c:ext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TAŞRA</c:v>
                </c:pt>
                <c:pt idx="1">
                  <c:v>MERKEZ</c:v>
                </c:pt>
              </c:strCache>
            </c:strRef>
          </c:cat>
          <c:val>
            <c:numRef>
              <c:f>Sayfa1!$B$2:$B$3</c:f>
              <c:numCache>
                <c:formatCode>0.0%</c:formatCode>
                <c:ptCount val="2"/>
                <c:pt idx="0">
                  <c:v>0.96799999999999997</c:v>
                </c:pt>
                <c:pt idx="1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6B-4F68-9838-ACC071F9DF2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 smtClean="0">
                <a:solidFill>
                  <a:srgbClr val="1B2B56"/>
                </a:solidFill>
              </a:rPr>
              <a:t>EĞİTİM ATAMASI YAPILAN KATILIMCI</a:t>
            </a:r>
            <a:r>
              <a:rPr lang="tr-TR" baseline="0" dirty="0" smtClean="0">
                <a:solidFill>
                  <a:srgbClr val="1B2B56"/>
                </a:solidFill>
              </a:rPr>
              <a:t> SAYISI/</a:t>
            </a:r>
            <a:r>
              <a:rPr lang="tr-TR" sz="1800" baseline="0" dirty="0" smtClean="0">
                <a:solidFill>
                  <a:srgbClr val="1B2B56"/>
                </a:solidFill>
              </a:rPr>
              <a:t>TAMAMLAYAN</a:t>
            </a:r>
            <a:r>
              <a:rPr lang="tr-TR" baseline="0" dirty="0" smtClean="0">
                <a:solidFill>
                  <a:srgbClr val="1B2B56"/>
                </a:solidFill>
              </a:rPr>
              <a:t>/</a:t>
            </a:r>
            <a:r>
              <a:rPr lang="tr-TR" sz="1800" baseline="0" dirty="0" smtClean="0">
                <a:solidFill>
                  <a:srgbClr val="1B2B56"/>
                </a:solidFill>
              </a:rPr>
              <a:t>TAMAMLAMAYAN</a:t>
            </a:r>
            <a:r>
              <a:rPr lang="tr-TR" baseline="0" dirty="0" smtClean="0">
                <a:solidFill>
                  <a:srgbClr val="1B2B56"/>
                </a:solidFill>
              </a:rPr>
              <a:t> KATILIMCI</a:t>
            </a:r>
            <a:endParaRPr lang="tr-TR" dirty="0">
              <a:solidFill>
                <a:srgbClr val="1B2B56"/>
              </a:solidFill>
            </a:endParaRPr>
          </a:p>
        </c:rich>
      </c:tx>
      <c:layout>
        <c:manualLayout>
          <c:xMode val="edge"/>
          <c:yMode val="edge"/>
          <c:x val="0.17648641768139639"/>
          <c:y val="2.55513045934838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315263155698541"/>
          <c:y val="0.17380562846310879"/>
          <c:w val="0.70418264489593807"/>
          <c:h val="0.73143394575678022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Sütun1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CE2-4381-930F-5FA3611F86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CE2-4381-930F-5FA3611F86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242C-402C-906F-F40E1C82C170}"/>
              </c:ext>
            </c:extLst>
          </c:dPt>
          <c:dLbls>
            <c:dLbl>
              <c:idx val="0"/>
              <c:layout>
                <c:manualLayout>
                  <c:x val="-6.9681095190970085E-3"/>
                  <c:y val="-0.206484833801719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D425D32-EF3F-458D-84DD-658AED213978}" type="CATEGORYNAME">
                      <a:rPr lang="fi-FI" sz="1600" b="0" smtClean="0"/>
                      <a:pPr>
                        <a:defRPr sz="1600" b="0"/>
                      </a:pPr>
                      <a:t>[KATEGORİ ADI]</a:t>
                    </a:fld>
                    <a:r>
                      <a:rPr lang="fi-FI" sz="1600" b="0" baseline="0" dirty="0" smtClean="0"/>
                      <a:t> </a:t>
                    </a:r>
                    <a:fld id="{80CD384B-62AA-4B73-A7AD-8D0BA4490064}" type="VALUE">
                      <a:rPr lang="fi-FI" sz="1600" b="0" baseline="0"/>
                      <a:pPr>
                        <a:defRPr sz="1600" b="0"/>
                      </a:pPr>
                      <a:t>[DEĞER]</a:t>
                    </a:fld>
                    <a:endParaRPr lang="fi-FI" sz="1600" b="0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47905282331512"/>
                      <c:h val="0.210759651104627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CE2-4381-930F-5FA3611F86DC}"/>
                </c:ext>
              </c:extLst>
            </c:dLbl>
            <c:dLbl>
              <c:idx val="1"/>
              <c:layout>
                <c:manualLayout>
                  <c:x val="-3.7568306010928885E-2"/>
                  <c:y val="-3.574020722408079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FF421D3-7FA2-49FC-8183-A81BAF038783}" type="CATEGORYNAME">
                      <a:rPr lang="en-US" sz="1600" b="0" smtClean="0"/>
                      <a:pPr>
                        <a:defRPr sz="1600" b="0">
                          <a:solidFill>
                            <a:schemeClr val="accent1"/>
                          </a:solidFill>
                        </a:defRPr>
                      </a:pPr>
                      <a:t>[KATEGORİ ADI]</a:t>
                    </a:fld>
                    <a:r>
                      <a:rPr lang="en-US" sz="1600" b="0" baseline="0" dirty="0" smtClean="0"/>
                      <a:t> </a:t>
                    </a:r>
                    <a:fld id="{F5F82F7C-23BC-40B5-8C2A-731A7FEB1EAE}" type="VALUE">
                      <a:rPr lang="en-US" sz="1600" b="0" baseline="0"/>
                      <a:pPr>
                        <a:defRPr sz="1600" b="0">
                          <a:solidFill>
                            <a:schemeClr val="accent1"/>
                          </a:solidFill>
                        </a:defRPr>
                      </a:pPr>
                      <a:t>[DEĞER]</a:t>
                    </a:fld>
                    <a:endParaRPr lang="en-US" sz="1600" b="0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212204007285976"/>
                      <c:h val="0.170603581854863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CE2-4381-930F-5FA3611F86DC}"/>
                </c:ext>
              </c:extLst>
            </c:dLbl>
            <c:dLbl>
              <c:idx val="2"/>
              <c:layout>
                <c:manualLayout>
                  <c:x val="-8.0026228791073323E-2"/>
                  <c:y val="0.151171664144935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122807394977263"/>
                      <c:h val="0.199893439216308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42C-402C-906F-F40E1C82C170}"/>
                </c:ext>
              </c:extLst>
            </c:dLbl>
            <c:spPr>
              <a:noFill/>
              <a:ln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Sayfa1!$A$2:$A$4</c:f>
              <c:strCache>
                <c:ptCount val="3"/>
                <c:pt idx="0">
                  <c:v>ATAMA YAPILAN KATLIMCI SAYISI</c:v>
                </c:pt>
                <c:pt idx="1">
                  <c:v>TAMAMLAYAN KATILIMCI</c:v>
                </c:pt>
                <c:pt idx="2">
                  <c:v>TAMAMLAMAYAN KATILIMCI</c:v>
                </c:pt>
              </c:strCache>
            </c:strRef>
          </c:cat>
          <c:val>
            <c:numRef>
              <c:f>Sayfa1!$B$2:$B$4</c:f>
              <c:numCache>
                <c:formatCode>#,##0</c:formatCode>
                <c:ptCount val="3"/>
                <c:pt idx="0">
                  <c:v>131090</c:v>
                </c:pt>
                <c:pt idx="1">
                  <c:v>73033</c:v>
                </c:pt>
                <c:pt idx="2">
                  <c:v>58057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E2-4381-930F-5FA3611F86D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 smtClean="0">
                <a:solidFill>
                  <a:srgbClr val="1B2B56"/>
                </a:solidFill>
              </a:rPr>
              <a:t>ATAMA YAPILAN KATILIMCILARIN EĞİTİMİ</a:t>
            </a:r>
            <a:r>
              <a:rPr lang="tr-TR" baseline="0" dirty="0" smtClean="0">
                <a:solidFill>
                  <a:srgbClr val="1B2B56"/>
                </a:solidFill>
              </a:rPr>
              <a:t> TAMAMLAMAMA GEREKÇESİ</a:t>
            </a:r>
            <a:endParaRPr lang="tr-TR" dirty="0">
              <a:solidFill>
                <a:srgbClr val="1B2B56"/>
              </a:solidFill>
            </a:endParaRPr>
          </a:p>
        </c:rich>
      </c:tx>
      <c:layout>
        <c:manualLayout>
          <c:xMode val="edge"/>
          <c:yMode val="edge"/>
          <c:x val="0.15248388100882898"/>
          <c:y val="1.87950836502580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664789057564553"/>
          <c:y val="0.17195377661125694"/>
          <c:w val="0.73043058287692775"/>
          <c:h val="0.75767585301837281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Sütun1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604-4DEE-97E4-9231FB4028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604-4DEE-97E4-9231FB4028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6D4-42D8-B065-4BE334AFB5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76D4-42D8-B065-4BE334AFB5EC}"/>
              </c:ext>
            </c:extLst>
          </c:dPt>
          <c:dLbls>
            <c:dLbl>
              <c:idx val="0"/>
              <c:layout>
                <c:manualLayout>
                  <c:x val="7.1963154864709269E-3"/>
                  <c:y val="-0.1708616408068039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spc="0" baseline="0">
                        <a:solidFill>
                          <a:srgbClr val="1E315D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63778F9-EC89-40D2-AB66-6E66C99A62F9}" type="CATEGORYNAME">
                      <a:rPr lang="en-US" sz="1600" b="0" baseline="0" smtClean="0">
                        <a:solidFill>
                          <a:srgbClr val="1E315D"/>
                        </a:solidFill>
                      </a:rPr>
                      <a:pPr>
                        <a:defRPr sz="1600" b="0">
                          <a:solidFill>
                            <a:srgbClr val="1E315D"/>
                          </a:solidFill>
                        </a:defRPr>
                      </a:pPr>
                      <a:t>[KATEGORİ ADI]</a:t>
                    </a:fld>
                    <a:r>
                      <a:rPr lang="en-US" sz="1600" b="0" baseline="0" dirty="0" smtClean="0">
                        <a:solidFill>
                          <a:srgbClr val="1E315D"/>
                        </a:solidFill>
                      </a:rPr>
                      <a:t> </a:t>
                    </a:r>
                    <a:fld id="{BF25E6E3-E6B3-4EC0-AAFA-063CDB7E5AA2}" type="VALUE">
                      <a:rPr lang="en-US" sz="1600" b="0" baseline="0">
                        <a:solidFill>
                          <a:srgbClr val="1E315D"/>
                        </a:solidFill>
                      </a:rPr>
                      <a:pPr>
                        <a:defRPr sz="1600" b="0">
                          <a:solidFill>
                            <a:srgbClr val="1E315D"/>
                          </a:solidFill>
                        </a:defRPr>
                      </a:pPr>
                      <a:t>[DEĞER]</a:t>
                    </a:fld>
                    <a:endParaRPr lang="en-US" sz="1600" b="0" baseline="0" dirty="0" smtClean="0">
                      <a:solidFill>
                        <a:srgbClr val="1E315D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spc="0" baseline="0">
                      <a:solidFill>
                        <a:srgbClr val="1E315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36365380924968"/>
                      <c:h val="9.934807256235828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604-4DEE-97E4-9231FB4028C7}"/>
                </c:ext>
              </c:extLst>
            </c:dLbl>
            <c:dLbl>
              <c:idx val="1"/>
              <c:layout>
                <c:manualLayout>
                  <c:x val="-2.2188639416618691E-2"/>
                  <c:y val="-0.1639078039352223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rgbClr val="1E315D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60CDFC-2496-4A8C-B3F8-9E3A1A1DD24E}" type="CATEGORYNAME">
                      <a:rPr lang="en-US" sz="1600" b="0" baseline="0" smtClean="0">
                        <a:solidFill>
                          <a:srgbClr val="1E315D"/>
                        </a:solidFill>
                      </a:rPr>
                      <a:pPr>
                        <a:defRPr sz="1600" b="0">
                          <a:solidFill>
                            <a:srgbClr val="1E315D"/>
                          </a:solidFill>
                        </a:defRPr>
                      </a:pPr>
                      <a:t>[KATEGORİ ADI]</a:t>
                    </a:fld>
                    <a:r>
                      <a:rPr lang="en-US" sz="1600" b="0" baseline="0" dirty="0" smtClean="0">
                        <a:solidFill>
                          <a:srgbClr val="1E315D"/>
                        </a:solidFill>
                      </a:rPr>
                      <a:t> </a:t>
                    </a:r>
                    <a:fld id="{229625D3-559F-4EF4-BF53-6401852D1C1F}" type="VALUE">
                      <a:rPr lang="en-US" sz="1600" b="0" baseline="0" dirty="0">
                        <a:solidFill>
                          <a:srgbClr val="1E315D"/>
                        </a:solidFill>
                      </a:rPr>
                      <a:pPr>
                        <a:defRPr sz="1600" b="0">
                          <a:solidFill>
                            <a:srgbClr val="1E315D"/>
                          </a:solidFill>
                        </a:defRPr>
                      </a:pPr>
                      <a:t>[DEĞER]</a:t>
                    </a:fld>
                    <a:endParaRPr lang="en-US" sz="1600" b="0" baseline="0" dirty="0" smtClean="0">
                      <a:solidFill>
                        <a:srgbClr val="1E315D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accent2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1E315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707925542122435"/>
                      <c:h val="0.202168367346938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604-4DEE-97E4-9231FB4028C7}"/>
                </c:ext>
              </c:extLst>
            </c:dLbl>
            <c:dLbl>
              <c:idx val="2"/>
              <c:layout>
                <c:manualLayout>
                  <c:x val="-3.7180963346766453E-2"/>
                  <c:y val="0.115740740740740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spc="0" baseline="0">
                      <a:solidFill>
                        <a:srgbClr val="1E315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93283438879294"/>
                      <c:h val="0.145479024943310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6D4-42D8-B065-4BE334AFB5EC}"/>
                </c:ext>
              </c:extLst>
            </c:dLbl>
            <c:dLbl>
              <c:idx val="3"/>
              <c:layout>
                <c:manualLayout>
                  <c:x val="-0.20629437727883324"/>
                  <c:y val="0.1086545729402870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spc="0" baseline="0">
                        <a:solidFill>
                          <a:srgbClr val="1E315D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8B93DC0-BC52-433B-BED3-119E3A0132D0}" type="CATEGORYNAME">
                      <a:rPr lang="en-US" b="0" baseline="0">
                        <a:solidFill>
                          <a:srgbClr val="1E315D"/>
                        </a:solidFill>
                      </a:rPr>
                      <a:pPr>
                        <a:defRPr sz="1600" b="0">
                          <a:solidFill>
                            <a:srgbClr val="1E315D"/>
                          </a:solidFill>
                        </a:defRPr>
                      </a:pPr>
                      <a:t>[KATEGORİ ADI]</a:t>
                    </a:fld>
                    <a:r>
                      <a:rPr lang="en-US" b="0" baseline="0" dirty="0">
                        <a:solidFill>
                          <a:srgbClr val="1E315D"/>
                        </a:solidFill>
                      </a:rPr>
                      <a:t>; </a:t>
                    </a:r>
                    <a:fld id="{16A0BBF3-0697-4739-B885-995C99EBB088}" type="VALUE">
                      <a:rPr lang="en-US" b="0" baseline="0">
                        <a:solidFill>
                          <a:srgbClr val="1E315D"/>
                        </a:solidFill>
                      </a:rPr>
                      <a:pPr>
                        <a:defRPr sz="1600" b="0">
                          <a:solidFill>
                            <a:srgbClr val="1E315D"/>
                          </a:solidFill>
                        </a:defRPr>
                      </a:pPr>
                      <a:t>[DEĞER]</a:t>
                    </a:fld>
                    <a:endParaRPr lang="en-US" b="0" baseline="0" dirty="0">
                      <a:solidFill>
                        <a:srgbClr val="1E315D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spc="0" baseline="0">
                      <a:solidFill>
                        <a:srgbClr val="1E315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6D4-42D8-B065-4BE334AFB5EC}"/>
                </c:ext>
              </c:extLst>
            </c:dLbl>
            <c:spPr>
              <a:noFill/>
              <a:ln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spc="0" baseline="0">
                    <a:solidFill>
                      <a:srgbClr val="1E315D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4"/>
                <c:pt idx="0">
                  <c:v>İŞ YOĞUNLUĞU</c:v>
                </c:pt>
                <c:pt idx="1">
                  <c:v>FAZLA EĞİTİM ATAMASI YAPILIYOR</c:v>
                </c:pt>
                <c:pt idx="2">
                  <c:v>TEKNİK NEDENLER</c:v>
                </c:pt>
                <c:pt idx="3">
                  <c:v>DİĞER</c:v>
                </c:pt>
              </c:strCache>
            </c:strRef>
          </c:cat>
          <c:val>
            <c:numRef>
              <c:f>Sayfa1!$B$2:$B$5</c:f>
              <c:numCache>
                <c:formatCode>0.0%</c:formatCode>
                <c:ptCount val="4"/>
                <c:pt idx="0">
                  <c:v>0.60099999999999998</c:v>
                </c:pt>
                <c:pt idx="1">
                  <c:v>0.20899999999999999</c:v>
                </c:pt>
                <c:pt idx="2" formatCode="0%">
                  <c:v>9.1999999999999998E-2</c:v>
                </c:pt>
                <c:pt idx="3" formatCode="0%">
                  <c:v>9.8000000000000004E-2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04-4DEE-97E4-9231FB4028C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0.16279</cdr:x>
      <cdr:y>0.05117</cdr:y>
    </cdr:from>
    <cdr:to>
      <cdr:x>0.61078</cdr:x>
      <cdr:y>0.21288</cdr:y>
    </cdr:to>
    <cdr:sp macro="" textlink="">
      <cdr:nvSpPr>
        <cdr:cNvPr id="2" name="Yuvarlatılmış Dikdörtgen 1"/>
        <cdr:cNvSpPr/>
      </cdr:nvSpPr>
      <cdr:spPr>
        <a:xfrm xmlns:a="http://schemas.openxmlformats.org/drawingml/2006/main">
          <a:off x="920209" y="268697"/>
          <a:ext cx="2532343" cy="849089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tr-TR" dirty="0" smtClean="0"/>
            <a:t>2015-2019 yılları arasında genel itibarıyla eğitim faaliyetlerinden yararlanan personel sayısı, katılımcı sayısının yarısı şeklinde gerçekleşmiştir.</a:t>
          </a:r>
          <a:endParaRPr lang="tr-TR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0.49243</cdr:x>
      <cdr:y>0.4386</cdr:y>
    </cdr:from>
    <cdr:to>
      <cdr:x>0.56743</cdr:x>
      <cdr:y>0.57193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6003758" y="300789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0.48592</cdr:x>
      <cdr:y>0.40787</cdr:y>
    </cdr:from>
    <cdr:to>
      <cdr:x>0.57277</cdr:x>
      <cdr:y>0.47409</cdr:y>
    </cdr:to>
    <cdr:sp macro="" textlink="">
      <cdr:nvSpPr>
        <cdr:cNvPr id="3" name="Metin kutusu 2"/>
        <cdr:cNvSpPr txBox="1"/>
      </cdr:nvSpPr>
      <cdr:spPr>
        <a:xfrm xmlns:a="http://schemas.openxmlformats.org/drawingml/2006/main">
          <a:off x="2888123" y="2141648"/>
          <a:ext cx="516216" cy="347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1400" dirty="0"/>
            <a:t>%86</a:t>
          </a:r>
        </a:p>
        <a:p xmlns:a="http://schemas.openxmlformats.org/drawingml/2006/main">
          <a:endParaRPr lang="tr-T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EF676-C2C3-4692-9EE8-CD67F9922C4C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305B7-1A3A-4B18-9845-B7C6AB31BE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404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305B7-1A3A-4B18-9845-B7C6AB31BE17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629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4299-7517-451B-8F17-B24A5AEA7248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2912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305B7-1A3A-4B18-9845-B7C6AB31BE17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4339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305B7-1A3A-4B18-9845-B7C6AB31BE17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6408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FAC7-5FD6-4DBA-838B-DE5F040B2A34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1FE6-FE78-4959-B1EA-1FFB3B007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26164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FAC7-5FD6-4DBA-838B-DE5F040B2A34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1FE6-FE78-4959-B1EA-1FFB3B007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813005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FAC7-5FD6-4DBA-838B-DE5F040B2A34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1FE6-FE78-4959-B1EA-1FFB3B007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996701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FAC7-5FD6-4DBA-838B-DE5F040B2A34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1FE6-FE78-4959-B1EA-1FFB3B007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120428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FAC7-5FD6-4DBA-838B-DE5F040B2A34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1FE6-FE78-4959-B1EA-1FFB3B007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269520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FAC7-5FD6-4DBA-838B-DE5F040B2A34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1FE6-FE78-4959-B1EA-1FFB3B007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106167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FAC7-5FD6-4DBA-838B-DE5F040B2A34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1FE6-FE78-4959-B1EA-1FFB3B007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995262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FAC7-5FD6-4DBA-838B-DE5F040B2A34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1FE6-FE78-4959-B1EA-1FFB3B007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797883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FAC7-5FD6-4DBA-838B-DE5F040B2A34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1FE6-FE78-4959-B1EA-1FFB3B007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207996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FAC7-5FD6-4DBA-838B-DE5F040B2A34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1FE6-FE78-4959-B1EA-1FFB3B007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169272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FAC7-5FD6-4DBA-838B-DE5F040B2A34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1FE6-FE78-4959-B1EA-1FFB3B007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535049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EFAC7-5FD6-4DBA-838B-DE5F040B2A34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41FE6-FE78-4959-B1EA-1FFB3B007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146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614" y="1073151"/>
            <a:ext cx="6872436" cy="5496091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31750"/>
          </a:effec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94066" y="1634400"/>
            <a:ext cx="10085832" cy="3447654"/>
          </a:xfrm>
        </p:spPr>
        <p:txBody>
          <a:bodyPr>
            <a:normAutofit/>
          </a:bodyPr>
          <a:lstStyle/>
          <a:p>
            <a:r>
              <a:rPr lang="tr-TR" b="1" dirty="0"/>
              <a:t>TİCARET BAKANLIĞI </a:t>
            </a:r>
            <a:br>
              <a:rPr lang="tr-TR" b="1" dirty="0"/>
            </a:br>
            <a:r>
              <a:rPr lang="tr-TR" b="1" dirty="0"/>
              <a:t>PERSONEL GENEL MÜDÜRLÜĞÜ</a:t>
            </a:r>
            <a:br>
              <a:rPr lang="tr-TR" b="1" dirty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sz="5300" b="1" dirty="0"/>
              <a:t>(Eğitim Hizmetleri Dairesi)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058455" y="6147260"/>
            <a:ext cx="9144000" cy="570063"/>
          </a:xfrm>
        </p:spPr>
        <p:txBody>
          <a:bodyPr>
            <a:normAutofit/>
          </a:bodyPr>
          <a:lstStyle/>
          <a:p>
            <a:r>
              <a:rPr lang="tr-TR" sz="3200" b="1" dirty="0"/>
              <a:t>2020 YILI EĞİTİM FAALİYETLERİ RAPORU</a:t>
            </a:r>
          </a:p>
        </p:txBody>
      </p:sp>
      <p:grpSp>
        <p:nvGrpSpPr>
          <p:cNvPr id="4" name="Grup 3"/>
          <p:cNvGrpSpPr/>
          <p:nvPr/>
        </p:nvGrpSpPr>
        <p:grpSpPr>
          <a:xfrm>
            <a:off x="167054" y="214314"/>
            <a:ext cx="11869615" cy="908049"/>
            <a:chOff x="1597226" y="249382"/>
            <a:chExt cx="9145587" cy="908049"/>
          </a:xfrm>
        </p:grpSpPr>
        <p:sp>
          <p:nvSpPr>
            <p:cNvPr id="5" name="Dikdörtgen 4"/>
            <p:cNvSpPr/>
            <p:nvPr/>
          </p:nvSpPr>
          <p:spPr>
            <a:xfrm>
              <a:off x="1598813" y="249382"/>
              <a:ext cx="9144000" cy="765175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6" name="Dikdörtgen 5"/>
            <p:cNvSpPr/>
            <p:nvPr/>
          </p:nvSpPr>
          <p:spPr>
            <a:xfrm>
              <a:off x="1597226" y="1108219"/>
              <a:ext cx="9144001" cy="49212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7" name="7 Metin kutusu"/>
            <p:cNvSpPr txBox="1"/>
            <p:nvPr/>
          </p:nvSpPr>
          <p:spPr>
            <a:xfrm>
              <a:off x="2679192" y="401135"/>
              <a:ext cx="7498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>
                      <a:lumMod val="95000"/>
                    </a:schemeClr>
                  </a:solidFill>
                </a:rPr>
                <a:t>PERSONEL GENEL MÜDÜRLÜĞÜ</a:t>
              </a:r>
            </a:p>
          </p:txBody>
        </p:sp>
        <p:pic>
          <p:nvPicPr>
            <p:cNvPr id="8" name="İçerik Yer Tutucusu 3"/>
            <p:cNvPicPr>
              <a:picLocks noChangeAspect="1"/>
            </p:cNvPicPr>
            <p:nvPr/>
          </p:nvPicPr>
          <p:blipFill rotWithShape="1">
            <a:blip r:embed="rId5"/>
            <a:srcRect l="39970" t="35415" r="39935" b="28479"/>
            <a:stretch/>
          </p:blipFill>
          <p:spPr>
            <a:xfrm>
              <a:off x="1662445" y="328991"/>
              <a:ext cx="531036" cy="60595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74653997"/>
      </p:ext>
    </p:extLst>
  </p:cSld>
  <p:clrMapOvr>
    <a:masterClrMapping/>
  </p:clrMapOvr>
  <p:transition spd="slow" advTm="53139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167054" y="214314"/>
            <a:ext cx="11869615" cy="908049"/>
            <a:chOff x="1597226" y="249382"/>
            <a:chExt cx="9145587" cy="908049"/>
          </a:xfrm>
        </p:grpSpPr>
        <p:sp>
          <p:nvSpPr>
            <p:cNvPr id="5" name="Dikdörtgen 4"/>
            <p:cNvSpPr/>
            <p:nvPr/>
          </p:nvSpPr>
          <p:spPr>
            <a:xfrm>
              <a:off x="1598813" y="249382"/>
              <a:ext cx="9144000" cy="765175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6" name="Dikdörtgen 5"/>
            <p:cNvSpPr/>
            <p:nvPr/>
          </p:nvSpPr>
          <p:spPr>
            <a:xfrm>
              <a:off x="1597226" y="1108219"/>
              <a:ext cx="9144001" cy="49212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7" name="7 Metin kutusu"/>
            <p:cNvSpPr txBox="1"/>
            <p:nvPr/>
          </p:nvSpPr>
          <p:spPr>
            <a:xfrm>
              <a:off x="2679192" y="401135"/>
              <a:ext cx="7498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>
                      <a:lumMod val="95000"/>
                    </a:schemeClr>
                  </a:solidFill>
                </a:rPr>
                <a:t>PERSONEL GENEL MÜDÜRLÜĞÜ</a:t>
              </a:r>
            </a:p>
          </p:txBody>
        </p:sp>
        <p:pic>
          <p:nvPicPr>
            <p:cNvPr id="8" name="İçerik Yer Tutucusu 3"/>
            <p:cNvPicPr>
              <a:picLocks noChangeAspect="1"/>
            </p:cNvPicPr>
            <p:nvPr/>
          </p:nvPicPr>
          <p:blipFill rotWithShape="1">
            <a:blip r:embed="rId3"/>
            <a:srcRect l="39970" t="35415" r="39935" b="28479"/>
            <a:stretch/>
          </p:blipFill>
          <p:spPr>
            <a:xfrm>
              <a:off x="1667550" y="317012"/>
              <a:ext cx="560986" cy="629913"/>
            </a:xfrm>
            <a:prstGeom prst="rect">
              <a:avLst/>
            </a:prstGeom>
          </p:spPr>
        </p:pic>
      </p:grp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5" y="1986844"/>
            <a:ext cx="9557239" cy="45494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Metin kutusu 9"/>
          <p:cNvSpPr txBox="1"/>
          <p:nvPr/>
        </p:nvSpPr>
        <p:spPr>
          <a:xfrm>
            <a:off x="2728982" y="1375427"/>
            <a:ext cx="6743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UZAKTAN EĞİTİMLERE DAİR BAZI DETAYLI BİLGİLER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2194199"/>
      </p:ext>
    </p:extLst>
  </p:cSld>
  <p:clrMapOvr>
    <a:masterClrMapping/>
  </p:clrMapOvr>
  <p:transition spd="slow" advTm="4016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67054" y="2114723"/>
            <a:ext cx="5320145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tr-TR" sz="4800" dirty="0"/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r-TR" sz="4800" b="1" dirty="0">
                <a:solidFill>
                  <a:srgbClr val="0070C0"/>
                </a:solidFill>
              </a:rPr>
              <a:t> </a:t>
            </a:r>
            <a:r>
              <a:rPr lang="tr-TR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tr-TR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Farklı Unvanda</a:t>
            </a: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r-TR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17.479 </a:t>
            </a:r>
            <a:r>
              <a:rPr lang="tr-T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Personel </a:t>
            </a:r>
          </a:p>
          <a:p>
            <a:pPr marL="0" indent="0" algn="ctr">
              <a:buNone/>
            </a:pPr>
            <a:r>
              <a:rPr lang="tr-TR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(Toplam 20.099 personel)</a:t>
            </a:r>
          </a:p>
          <a:p>
            <a:pPr marL="0" indent="0" algn="ctr">
              <a:buNone/>
            </a:pPr>
            <a:r>
              <a:rPr lang="tr-T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Eğitim programlarına katılım sağladı.</a:t>
            </a:r>
          </a:p>
        </p:txBody>
      </p:sp>
      <p:sp>
        <p:nvSpPr>
          <p:cNvPr id="10" name="İçerik Yer Tutucusu 9"/>
          <p:cNvSpPr>
            <a:spLocks noGrp="1"/>
          </p:cNvSpPr>
          <p:nvPr>
            <p:ph sz="half" idx="2"/>
          </p:nvPr>
        </p:nvSpPr>
        <p:spPr>
          <a:xfrm>
            <a:off x="5976183" y="2152821"/>
            <a:ext cx="5899727" cy="4351338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endParaRPr lang="tr-TR" sz="47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Font typeface="Wingdings" panose="05000000000000000000" pitchFamily="2" charset="2"/>
              <a:buChar char="ü"/>
            </a:pPr>
            <a:r>
              <a:rPr lang="tr-TR" sz="4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</a:t>
            </a:r>
            <a:r>
              <a:rPr lang="tr-TR" sz="4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programda </a:t>
            </a:r>
          </a:p>
          <a:p>
            <a:pPr lvl="0" algn="ctr">
              <a:buFont typeface="Wingdings" panose="05000000000000000000" pitchFamily="2" charset="2"/>
              <a:buChar char="ü"/>
            </a:pPr>
            <a:r>
              <a:rPr lang="tr-TR" sz="4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8.704</a:t>
            </a:r>
            <a:r>
              <a:rPr lang="tr-TR" sz="4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katılımcıya </a:t>
            </a:r>
          </a:p>
          <a:p>
            <a:pPr marL="0" lvl="0" indent="0" algn="ctr">
              <a:buNone/>
            </a:pPr>
            <a:r>
              <a:rPr lang="tr-TR" sz="4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Canlı sanal sınıf ortamında eğitim verildi</a:t>
            </a:r>
            <a:r>
              <a:rPr lang="tr-TR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ctr">
              <a:buNone/>
            </a:pPr>
            <a:r>
              <a:rPr lang="tr-TR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(8.704*3 saat= 26.112 kişi/saat canlı sanal sınıf etkinliği)</a:t>
            </a:r>
          </a:p>
          <a:p>
            <a:endParaRPr lang="tr-TR" dirty="0"/>
          </a:p>
        </p:txBody>
      </p:sp>
      <p:grpSp>
        <p:nvGrpSpPr>
          <p:cNvPr id="4" name="Grup 3"/>
          <p:cNvGrpSpPr/>
          <p:nvPr/>
        </p:nvGrpSpPr>
        <p:grpSpPr>
          <a:xfrm>
            <a:off x="167054" y="214314"/>
            <a:ext cx="11869615" cy="908049"/>
            <a:chOff x="1597226" y="249382"/>
            <a:chExt cx="9145587" cy="908049"/>
          </a:xfrm>
        </p:grpSpPr>
        <p:sp>
          <p:nvSpPr>
            <p:cNvPr id="5" name="Dikdörtgen 4"/>
            <p:cNvSpPr/>
            <p:nvPr/>
          </p:nvSpPr>
          <p:spPr>
            <a:xfrm>
              <a:off x="1598813" y="249382"/>
              <a:ext cx="9144000" cy="765175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6" name="Dikdörtgen 5"/>
            <p:cNvSpPr/>
            <p:nvPr/>
          </p:nvSpPr>
          <p:spPr>
            <a:xfrm>
              <a:off x="1597226" y="1108219"/>
              <a:ext cx="9144001" cy="49212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7" name="7 Metin kutusu"/>
            <p:cNvSpPr txBox="1"/>
            <p:nvPr/>
          </p:nvSpPr>
          <p:spPr>
            <a:xfrm>
              <a:off x="2679192" y="401135"/>
              <a:ext cx="7498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>
                      <a:lumMod val="95000"/>
                    </a:schemeClr>
                  </a:solidFill>
                </a:rPr>
                <a:t>PERSONEL GENEL MÜDÜRLÜĞÜ</a:t>
              </a:r>
            </a:p>
          </p:txBody>
        </p:sp>
        <p:pic>
          <p:nvPicPr>
            <p:cNvPr id="8" name="İçerik Yer Tutucusu 3"/>
            <p:cNvPicPr>
              <a:picLocks noChangeAspect="1"/>
            </p:cNvPicPr>
            <p:nvPr/>
          </p:nvPicPr>
          <p:blipFill rotWithShape="1">
            <a:blip r:embed="rId3"/>
            <a:srcRect l="39970" t="35415" r="39935" b="28479"/>
            <a:stretch/>
          </p:blipFill>
          <p:spPr>
            <a:xfrm>
              <a:off x="1667550" y="317012"/>
              <a:ext cx="560986" cy="629913"/>
            </a:xfrm>
            <a:prstGeom prst="rect">
              <a:avLst/>
            </a:prstGeom>
          </p:spPr>
        </p:pic>
      </p:grpSp>
      <p:pic>
        <p:nvPicPr>
          <p:cNvPr id="9" name="Resim 8">
            <a:extLst>
              <a:ext uri="{FF2B5EF4-FFF2-40B4-BE49-F238E27FC236}">
                <a16:creationId xmlns:a16="http://schemas.microsoft.com/office/drawing/2014/main" id="{9A218C32-3C48-451D-9F16-88D239C9E7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185" y="1441446"/>
            <a:ext cx="1421075" cy="10502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3729107"/>
      </p:ext>
    </p:extLst>
  </p:cSld>
  <p:clrMapOvr>
    <a:masterClrMapping/>
  </p:clrMapOvr>
  <p:transition spd="slow" advTm="1008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08410" y="1825624"/>
            <a:ext cx="5971032" cy="4730623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Eğitimlerde</a:t>
            </a:r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tr-T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Canlı Sanal Sınıf  </a:t>
            </a:r>
          </a:p>
          <a:p>
            <a:pPr marL="0" indent="0" algn="ctr">
              <a:buNone/>
            </a:pPr>
            <a:r>
              <a:rPr lang="tr-T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Doküman </a:t>
            </a:r>
          </a:p>
          <a:p>
            <a:pPr marL="0" indent="0" algn="ctr">
              <a:buNone/>
            </a:pPr>
            <a:r>
              <a:rPr lang="tr-T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Animasyon</a:t>
            </a:r>
          </a:p>
          <a:p>
            <a:pPr marL="0" indent="0" algn="ctr">
              <a:buNone/>
            </a:pPr>
            <a:r>
              <a:rPr lang="tr-T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</a:p>
          <a:p>
            <a:pPr marL="0" indent="0" algn="ctr">
              <a:buNone/>
            </a:pPr>
            <a:r>
              <a:rPr lang="tr-T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SCORM Paket 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olmak üzere </a:t>
            </a: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farklı yöntem 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kullanıld</a:t>
            </a:r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tr-T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İçerik Yer Tutucusu 9"/>
          <p:cNvSpPr>
            <a:spLocks noGrp="1"/>
          </p:cNvSpPr>
          <p:nvPr>
            <p:ph sz="half" idx="2"/>
          </p:nvPr>
        </p:nvSpPr>
        <p:spPr>
          <a:xfrm>
            <a:off x="6229356" y="1825624"/>
            <a:ext cx="5990428" cy="4730622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Ortak Mesleki </a:t>
            </a:r>
            <a:r>
              <a:rPr lang="tr-T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(94 saat)</a:t>
            </a:r>
            <a:r>
              <a:rPr lang="tr-T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tr-TR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Gümrük ve Dış Ticaret Mesleki </a:t>
            </a:r>
            <a:r>
              <a:rPr lang="tr-T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(161:35 saat)</a:t>
            </a:r>
            <a:r>
              <a:rPr lang="tr-T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tr-TR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Ticaret İl Müdürlüğü Mesleki </a:t>
            </a:r>
            <a:r>
              <a:rPr lang="tr-T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(33:10 saat)</a:t>
            </a:r>
            <a:r>
              <a:rPr lang="tr-T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buNone/>
            </a:pPr>
            <a:endParaRPr lang="tr-TR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Kişisel Gelişim</a:t>
            </a:r>
            <a:r>
              <a:rPr lang="tr-T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(37:00 saat)</a:t>
            </a:r>
            <a:r>
              <a:rPr lang="tr-T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tr-TR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b="1">
                <a:latin typeface="Times New Roman" panose="02020603050405020304" pitchFamily="18" charset="0"/>
                <a:cs typeface="Times New Roman" panose="02020603050405020304" pitchFamily="18" charset="0"/>
              </a:rPr>
              <a:t>toplamda </a:t>
            </a:r>
            <a:r>
              <a:rPr lang="tr-TR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saatlik kayıt yapıldı. </a:t>
            </a:r>
          </a:p>
          <a:p>
            <a:endParaRPr lang="tr-TR" dirty="0"/>
          </a:p>
        </p:txBody>
      </p:sp>
      <p:grpSp>
        <p:nvGrpSpPr>
          <p:cNvPr id="4" name="Grup 3"/>
          <p:cNvGrpSpPr/>
          <p:nvPr/>
        </p:nvGrpSpPr>
        <p:grpSpPr>
          <a:xfrm>
            <a:off x="167054" y="214314"/>
            <a:ext cx="11869615" cy="908049"/>
            <a:chOff x="1597226" y="249382"/>
            <a:chExt cx="9145587" cy="908049"/>
          </a:xfrm>
        </p:grpSpPr>
        <p:sp>
          <p:nvSpPr>
            <p:cNvPr id="5" name="Dikdörtgen 4"/>
            <p:cNvSpPr/>
            <p:nvPr/>
          </p:nvSpPr>
          <p:spPr>
            <a:xfrm>
              <a:off x="1598813" y="249382"/>
              <a:ext cx="9144000" cy="765175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6" name="Dikdörtgen 5"/>
            <p:cNvSpPr/>
            <p:nvPr/>
          </p:nvSpPr>
          <p:spPr>
            <a:xfrm>
              <a:off x="1597226" y="1108219"/>
              <a:ext cx="9144001" cy="49212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7" name="7 Metin kutusu"/>
            <p:cNvSpPr txBox="1"/>
            <p:nvPr/>
          </p:nvSpPr>
          <p:spPr>
            <a:xfrm>
              <a:off x="2679192" y="401135"/>
              <a:ext cx="7498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>
                      <a:lumMod val="95000"/>
                    </a:schemeClr>
                  </a:solidFill>
                </a:rPr>
                <a:t>PERSONEL GENEL MÜDÜRLÜĞÜ</a:t>
              </a:r>
            </a:p>
          </p:txBody>
        </p:sp>
        <p:pic>
          <p:nvPicPr>
            <p:cNvPr id="8" name="İçerik Yer Tutucusu 3"/>
            <p:cNvPicPr>
              <a:picLocks noChangeAspect="1"/>
            </p:cNvPicPr>
            <p:nvPr/>
          </p:nvPicPr>
          <p:blipFill rotWithShape="1">
            <a:blip r:embed="rId3"/>
            <a:srcRect l="39970" t="35415" r="39935" b="28479"/>
            <a:stretch/>
          </p:blipFill>
          <p:spPr>
            <a:xfrm>
              <a:off x="1667550" y="317012"/>
              <a:ext cx="623247" cy="629913"/>
            </a:xfrm>
            <a:prstGeom prst="rect">
              <a:avLst/>
            </a:prstGeom>
          </p:spPr>
        </p:pic>
      </p:grpSp>
      <p:pic>
        <p:nvPicPr>
          <p:cNvPr id="9" name="Resim 8">
            <a:extLst>
              <a:ext uri="{FF2B5EF4-FFF2-40B4-BE49-F238E27FC236}">
                <a16:creationId xmlns:a16="http://schemas.microsoft.com/office/drawing/2014/main" id="{CC9329CF-1082-41E6-86DF-AFF9BEE248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78" y="2634226"/>
            <a:ext cx="504601" cy="504601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EB4FFE4C-333F-43B8-B5C0-6BBC0CF681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90" y="3268212"/>
            <a:ext cx="504602" cy="504602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402078F8-9ACE-4090-8C93-6012CA71D8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79" y="3971473"/>
            <a:ext cx="504602" cy="504602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915EF157-4C74-4F5F-842C-15AB7745A6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91" y="4630242"/>
            <a:ext cx="504602" cy="504602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76740D84-810E-46FB-9494-D2DB97970A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67" y="5268639"/>
            <a:ext cx="703582" cy="703582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1FBAF21F-0E38-4C4A-85FC-40A94C2CB0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209" y="1651850"/>
            <a:ext cx="633295" cy="633295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638C5126-6252-4ACD-B9C0-C69D5CCC98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40" y="2553410"/>
            <a:ext cx="618295" cy="618295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08A94ADC-38FC-450C-8F5E-2B4978C37DC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942" y="3874966"/>
            <a:ext cx="478532" cy="474972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F56363FD-B545-4F45-924B-4249FCC34DB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67562" y="4914668"/>
            <a:ext cx="633294" cy="633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184305"/>
      </p:ext>
    </p:extLst>
  </p:cSld>
  <p:clrMapOvr>
    <a:masterClrMapping/>
  </p:clrMapOvr>
  <p:transition spd="slow" advTm="1342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164996" y="161560"/>
            <a:ext cx="11869615" cy="908049"/>
            <a:chOff x="1597226" y="249382"/>
            <a:chExt cx="9145587" cy="908049"/>
          </a:xfrm>
        </p:grpSpPr>
        <p:sp>
          <p:nvSpPr>
            <p:cNvPr id="5" name="Dikdörtgen 4"/>
            <p:cNvSpPr/>
            <p:nvPr/>
          </p:nvSpPr>
          <p:spPr>
            <a:xfrm>
              <a:off x="1598813" y="249382"/>
              <a:ext cx="9144000" cy="765175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6" name="Dikdörtgen 5"/>
            <p:cNvSpPr/>
            <p:nvPr/>
          </p:nvSpPr>
          <p:spPr>
            <a:xfrm>
              <a:off x="1597226" y="1108219"/>
              <a:ext cx="9144001" cy="49212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7" name="7 Metin kutusu"/>
            <p:cNvSpPr txBox="1"/>
            <p:nvPr/>
          </p:nvSpPr>
          <p:spPr>
            <a:xfrm>
              <a:off x="2679192" y="401135"/>
              <a:ext cx="7498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>
                      <a:lumMod val="95000"/>
                    </a:schemeClr>
                  </a:solidFill>
                </a:rPr>
                <a:t>PERSONEL GENEL MÜDÜRLÜĞÜ</a:t>
              </a:r>
            </a:p>
          </p:txBody>
        </p:sp>
        <p:pic>
          <p:nvPicPr>
            <p:cNvPr id="8" name="İçerik Yer Tutucusu 3"/>
            <p:cNvPicPr>
              <a:picLocks noChangeAspect="1"/>
            </p:cNvPicPr>
            <p:nvPr/>
          </p:nvPicPr>
          <p:blipFill rotWithShape="1">
            <a:blip r:embed="rId3"/>
            <a:srcRect l="39970" t="35415" r="39935" b="28479"/>
            <a:stretch/>
          </p:blipFill>
          <p:spPr>
            <a:xfrm>
              <a:off x="1667550" y="317012"/>
              <a:ext cx="623247" cy="629913"/>
            </a:xfrm>
            <a:prstGeom prst="rect">
              <a:avLst/>
            </a:prstGeom>
          </p:spPr>
        </p:pic>
      </p:grpSp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47" y="1302213"/>
            <a:ext cx="7112976" cy="3418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Metin kutusu 2"/>
          <p:cNvSpPr txBox="1"/>
          <p:nvPr/>
        </p:nvSpPr>
        <p:spPr>
          <a:xfrm>
            <a:off x="1810684" y="5035595"/>
            <a:ext cx="811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Informal Roman" panose="030604020304060B0204" pitchFamily="66" charset="0"/>
              </a:rPr>
              <a:t>BİZİMLE </a:t>
            </a:r>
            <a:r>
              <a:rPr lang="tr-TR" sz="2400" b="1" dirty="0">
                <a:solidFill>
                  <a:srgbClr val="FF0000"/>
                </a:solidFill>
                <a:latin typeface="Informal Roman" panose="030604020304060B0204" pitchFamily="66" charset="0"/>
              </a:rPr>
              <a:t>KALARAK </a:t>
            </a:r>
          </a:p>
          <a:p>
            <a:pPr algn="ctr"/>
            <a:r>
              <a:rPr lang="tr-TR" sz="2400" b="1" dirty="0">
                <a:solidFill>
                  <a:srgbClr val="FF0000"/>
                </a:solidFill>
                <a:latin typeface="Informal Roman" panose="030604020304060B0204" pitchFamily="66" charset="0"/>
              </a:rPr>
              <a:t>BİLGİNİN GÜCÜNÜ HİSSEDİN !!!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3492267"/>
      </p:ext>
    </p:extLst>
  </p:cSld>
  <p:clrMapOvr>
    <a:masterClrMapping/>
  </p:clrMapOvr>
  <p:transition spd="slow" advTm="949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5105" y="1461594"/>
            <a:ext cx="10880208" cy="1325563"/>
          </a:xfrm>
        </p:spPr>
        <p:txBody>
          <a:bodyPr/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Tanımlar: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5104" y="2930031"/>
            <a:ext cx="10880209" cy="3530146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1-Katılımcı: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Düzenlenen her bir eğitim programına katılım sağlayan kişi.</a:t>
            </a:r>
          </a:p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2-Scorm Paket: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Etkileşimli ve ölçümü mümkün olan video eğitimi.</a:t>
            </a:r>
          </a:p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3-Canlı Sanal Sınıf: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Sanal ortamda düzenlenen etkileşimli eğitim.</a:t>
            </a:r>
          </a:p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Eğitim Yönetim Sitemi (EYS-LMS):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Bakanlığımız eğitim faaliyetlerinin yürütüldüğü yazılım programı.</a:t>
            </a:r>
          </a:p>
          <a:p>
            <a:pPr marL="0" indent="0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-Katalog Eğitimleri: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EYS üzerinden tüm personelin ulaşımına açık olan ve izlenmesi isteğe bağlı olan kayıtlı video eğitimleri.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up 3"/>
          <p:cNvGrpSpPr/>
          <p:nvPr/>
        </p:nvGrpSpPr>
        <p:grpSpPr>
          <a:xfrm>
            <a:off x="167054" y="214314"/>
            <a:ext cx="11869615" cy="908049"/>
            <a:chOff x="1597226" y="249382"/>
            <a:chExt cx="9145587" cy="908049"/>
          </a:xfrm>
        </p:grpSpPr>
        <p:sp>
          <p:nvSpPr>
            <p:cNvPr id="5" name="Dikdörtgen 4"/>
            <p:cNvSpPr/>
            <p:nvPr/>
          </p:nvSpPr>
          <p:spPr>
            <a:xfrm>
              <a:off x="1598813" y="249382"/>
              <a:ext cx="9144000" cy="765175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6" name="Dikdörtgen 5"/>
            <p:cNvSpPr/>
            <p:nvPr/>
          </p:nvSpPr>
          <p:spPr>
            <a:xfrm>
              <a:off x="1597226" y="1108219"/>
              <a:ext cx="9144001" cy="49212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7" name="7 Metin kutusu"/>
            <p:cNvSpPr txBox="1"/>
            <p:nvPr/>
          </p:nvSpPr>
          <p:spPr>
            <a:xfrm>
              <a:off x="2679192" y="401135"/>
              <a:ext cx="7498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>
                      <a:lumMod val="95000"/>
                    </a:schemeClr>
                  </a:solidFill>
                </a:rPr>
                <a:t>PERSONEL GENEL MÜDÜRLÜĞÜ</a:t>
              </a:r>
            </a:p>
          </p:txBody>
        </p:sp>
        <p:pic>
          <p:nvPicPr>
            <p:cNvPr id="8" name="İçerik Yer Tutucusu 3"/>
            <p:cNvPicPr>
              <a:picLocks noChangeAspect="1"/>
            </p:cNvPicPr>
            <p:nvPr/>
          </p:nvPicPr>
          <p:blipFill rotWithShape="1">
            <a:blip r:embed="rId2"/>
            <a:srcRect l="39970" t="35415" r="39935" b="28479"/>
            <a:stretch/>
          </p:blipFill>
          <p:spPr>
            <a:xfrm>
              <a:off x="1662445" y="328991"/>
              <a:ext cx="531036" cy="605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584395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İçerik Yer Tutucus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155717"/>
              </p:ext>
            </p:extLst>
          </p:nvPr>
        </p:nvGraphicFramePr>
        <p:xfrm>
          <a:off x="6331528" y="1607126"/>
          <a:ext cx="5652654" cy="5250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Dikdörtgen 1"/>
          <p:cNvSpPr/>
          <p:nvPr/>
        </p:nvSpPr>
        <p:spPr>
          <a:xfrm>
            <a:off x="6331527" y="265175"/>
            <a:ext cx="5541817" cy="12449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r-TR" sz="2000" dirty="0"/>
              <a:t>SON 6 YIL İTİBARIYLA PERSONEL GENEL MÜDÜRLÜĞÜNCE DÜZENLENEN EĞİTİMLERE KATILAN TOPLAM KATILIMCI SAYISI</a:t>
            </a:r>
          </a:p>
        </p:txBody>
      </p:sp>
      <p:graphicFrame>
        <p:nvGraphicFramePr>
          <p:cNvPr id="4" name="İçerik Yer Tutucusu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488738"/>
              </p:ext>
            </p:extLst>
          </p:nvPr>
        </p:nvGraphicFramePr>
        <p:xfrm>
          <a:off x="180109" y="1607126"/>
          <a:ext cx="5943600" cy="5250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Dikdörtgen 4"/>
          <p:cNvSpPr/>
          <p:nvPr/>
        </p:nvSpPr>
        <p:spPr>
          <a:xfrm>
            <a:off x="180110" y="265175"/>
            <a:ext cx="5943600" cy="12449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200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r-TR" sz="2000" dirty="0"/>
              <a:t>2020 YILINDA EĞİTİM FAALİYETLERİNE KATILAN VE KATILMAYAN PERSONEL SAYISI İLE BAKANLIĞIMIZ TOPLAM PERSONEL SAYISI </a:t>
            </a:r>
          </a:p>
          <a:p>
            <a:pPr algn="ctr">
              <a:defRPr sz="2200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r-TR" sz="2000" i="1" dirty="0"/>
              <a:t>(Stratejik Plan Hedefi %15)</a:t>
            </a:r>
            <a:r>
              <a:rPr lang="tr-TR" sz="20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1321891"/>
      </p:ext>
    </p:extLst>
  </p:cSld>
  <p:clrMapOvr>
    <a:masterClrMapping/>
  </p:clrMapOvr>
  <p:transition spd="slow" advTm="1131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categoryEl"/>
        </p:bldSub>
      </p:bldGraphic>
      <p:bldGraphic spid="4" grpId="0">
        <p:bldSub>
          <a:bldChart bld="seriesEl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İçerik Yer Tutucus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949662"/>
              </p:ext>
            </p:extLst>
          </p:nvPr>
        </p:nvGraphicFramePr>
        <p:xfrm>
          <a:off x="526473" y="1152144"/>
          <a:ext cx="10861963" cy="570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Dikdörtgen 1"/>
          <p:cNvSpPr/>
          <p:nvPr/>
        </p:nvSpPr>
        <p:spPr>
          <a:xfrm>
            <a:off x="526473" y="201168"/>
            <a:ext cx="11186991" cy="7132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SON ALTI YIL İTİBARIYLA EĞİTİM FAALİYETLERİNE KATILAN TOPLAM KATILIMCI SAYISI </a:t>
            </a:r>
          </a:p>
          <a:p>
            <a:pPr algn="ctr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(BİRİMLERE GÖRE)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3751721"/>
      </p:ext>
    </p:extLst>
  </p:cSld>
  <p:clrMapOvr>
    <a:masterClrMapping/>
  </p:clrMapOvr>
  <p:transition spd="slow" advTm="1351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">
                                            <p:graphicEl>
                                              <a:chart seriesIdx="2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">
                                            <p:graphicEl>
                                              <a:chart seriesIdx="2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categoryEl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İçerik Yer Tutucus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929041"/>
              </p:ext>
            </p:extLst>
          </p:nvPr>
        </p:nvGraphicFramePr>
        <p:xfrm>
          <a:off x="-1" y="1413164"/>
          <a:ext cx="5999019" cy="5444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İçerik Yer Tutucusu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94965"/>
              </p:ext>
            </p:extLst>
          </p:nvPr>
        </p:nvGraphicFramePr>
        <p:xfrm>
          <a:off x="6470073" y="1551709"/>
          <a:ext cx="5721927" cy="530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Dikdörtgen 3"/>
          <p:cNvSpPr/>
          <p:nvPr/>
        </p:nvSpPr>
        <p:spPr>
          <a:xfrm>
            <a:off x="249383" y="0"/>
            <a:ext cx="5541817" cy="12449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200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2020 YILINDA EĞİTİM FAALİYETLERİNE KATILAN KATILIMCI SAYILARININ EĞİTİM ORTAMINA GÖRE DAĞILIMI</a:t>
            </a:r>
          </a:p>
        </p:txBody>
      </p:sp>
      <p:sp>
        <p:nvSpPr>
          <p:cNvPr id="5" name="Dikdörtgen 4"/>
          <p:cNvSpPr/>
          <p:nvPr/>
        </p:nvSpPr>
        <p:spPr>
          <a:xfrm>
            <a:off x="6359237" y="0"/>
            <a:ext cx="5541817" cy="12449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200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2020 YILINDA EĞİTİM FAALİYETLERİNE KATILAN KATILIMCI SAYILARININ EĞİTİM TÜRLERİNE GÖRE DAĞILIMI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7022595"/>
      </p:ext>
    </p:extLst>
  </p:cSld>
  <p:clrMapOvr>
    <a:masterClrMapping/>
  </p:clrMapOvr>
  <p:transition spd="slow" advTm="798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4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graphicEl>
                                              <a:chart seriesIdx="4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graphicEl>
                                              <a:chart seriesIdx="4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graphicEl>
                                              <a:chart seriesIdx="4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categoryEl"/>
        </p:bldSub>
      </p:bldGraphic>
      <p:bldGraphic spid="3" grpId="0">
        <p:bldSub>
          <a:bldChart bld="categoryEl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İçerik Yer Tutucus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4142988"/>
              </p:ext>
            </p:extLst>
          </p:nvPr>
        </p:nvGraphicFramePr>
        <p:xfrm>
          <a:off x="6151417" y="0"/>
          <a:ext cx="570015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İçerik Yer Tutucusu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50676"/>
              </p:ext>
            </p:extLst>
          </p:nvPr>
        </p:nvGraphicFramePr>
        <p:xfrm>
          <a:off x="0" y="0"/>
          <a:ext cx="575157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55448816"/>
      </p:ext>
    </p:extLst>
  </p:cSld>
  <p:clrMapOvr>
    <a:masterClrMapping/>
  </p:clrMapOvr>
  <p:transition spd="slow" advTm="694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category"/>
        </p:bldSub>
      </p:bldGraphic>
      <p:bldGraphic spid="3" grpId="0">
        <p:bldSub>
          <a:bldChart bld="category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9"/>
          <p:cNvGraphicFramePr>
            <a:graphicFrameLocks/>
          </p:cNvGraphicFramePr>
          <p:nvPr>
            <p:extLst/>
          </p:nvPr>
        </p:nvGraphicFramePr>
        <p:xfrm>
          <a:off x="192024" y="1493822"/>
          <a:ext cx="5577840" cy="5153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İçerik Yer Tutucusu 9"/>
          <p:cNvGraphicFramePr>
            <a:graphicFrameLocks/>
          </p:cNvGraphicFramePr>
          <p:nvPr>
            <p:extLst/>
          </p:nvPr>
        </p:nvGraphicFramePr>
        <p:xfrm>
          <a:off x="6364224" y="1271016"/>
          <a:ext cx="5294376" cy="5376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2">
            <a:extLst>
              <a:ext uri="{FF2B5EF4-FFF2-40B4-BE49-F238E27FC236}">
                <a16:creationId xmlns:a16="http://schemas.microsoft.com/office/drawing/2014/main" id="{8C4B0964-36D9-44BE-802C-3638F6512191}"/>
              </a:ext>
            </a:extLst>
          </p:cNvPr>
          <p:cNvSpPr txBox="1"/>
          <p:nvPr/>
        </p:nvSpPr>
        <p:spPr>
          <a:xfrm>
            <a:off x="1982733" y="597761"/>
            <a:ext cx="9095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2800" b="1" dirty="0" smtClean="0">
                <a:solidFill>
                  <a:srgbClr val="1E315D"/>
                </a:solidFill>
                <a:latin typeface="Myriad Pro" panose="020B0503030403020204" pitchFamily="34" charset="0"/>
              </a:rPr>
              <a:t>KATILIM ORANLARI</a:t>
            </a:r>
            <a:endParaRPr lang="tr-TR" sz="2800" b="1" dirty="0">
              <a:solidFill>
                <a:srgbClr val="1E315D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735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  <p:bldGraphic spid="5" grpId="0">
        <p:bldSub>
          <a:bldChart bld="category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İçerik Yer Tutucus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663693"/>
              </p:ext>
            </p:extLst>
          </p:nvPr>
        </p:nvGraphicFramePr>
        <p:xfrm>
          <a:off x="2" y="1357745"/>
          <a:ext cx="6095998" cy="5500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Dikdörtgen 2"/>
          <p:cNvSpPr/>
          <p:nvPr/>
        </p:nvSpPr>
        <p:spPr>
          <a:xfrm>
            <a:off x="249383" y="0"/>
            <a:ext cx="5541817" cy="12449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2020 YILINDA VİDEO/SANAL SINIF EĞİTİMLERİNE KONU BAŞLIKLARINA GÖRE </a:t>
            </a:r>
          </a:p>
          <a:p>
            <a:pPr algn="ctr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EN ÇOK ATAMA YAPILAN İLK BEŞ UNVAN</a:t>
            </a:r>
          </a:p>
        </p:txBody>
      </p:sp>
      <p:graphicFrame>
        <p:nvGraphicFramePr>
          <p:cNvPr id="4" name="İçerik Yer Tutucusu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928431"/>
              </p:ext>
            </p:extLst>
          </p:nvPr>
        </p:nvGraphicFramePr>
        <p:xfrm>
          <a:off x="6359236" y="1288473"/>
          <a:ext cx="5680364" cy="5569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Dikdörtgen 4"/>
          <p:cNvSpPr/>
          <p:nvPr/>
        </p:nvSpPr>
        <p:spPr>
          <a:xfrm>
            <a:off x="6428509" y="-12884"/>
            <a:ext cx="5541817" cy="12449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200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2020 YILINDA ETİK EĞİTİMLERİNE KATILAN PERSONEL SAYISI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9934874"/>
      </p:ext>
    </p:extLst>
  </p:cSld>
  <p:clrMapOvr>
    <a:masterClrMapping/>
  </p:clrMapOvr>
  <p:transition spd="slow" advTm="697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5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graphicEl>
                                              <a:chart seriesIdx="5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graphicEl>
                                              <a:chart seriesIdx="5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graphicEl>
                                              <a:chart seriesIdx="5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6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graphicEl>
                                              <a:chart seriesIdx="6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graphicEl>
                                              <a:chart seriesIdx="6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graphicEl>
                                              <a:chart seriesIdx="6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El"/>
        </p:bldSub>
      </p:bldGraphic>
      <p:bldGraphic spid="4" grpId="0">
        <p:bldSub>
          <a:bldChart bld="categoryEl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9"/>
          <p:cNvGraphicFramePr>
            <a:graphicFrameLocks/>
          </p:cNvGraphicFramePr>
          <p:nvPr>
            <p:extLst/>
          </p:nvPr>
        </p:nvGraphicFramePr>
        <p:xfrm>
          <a:off x="192024" y="1520982"/>
          <a:ext cx="5577840" cy="5126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İçerik Yer Tutucusu 9"/>
          <p:cNvGraphicFramePr>
            <a:graphicFrameLocks/>
          </p:cNvGraphicFramePr>
          <p:nvPr>
            <p:extLst/>
          </p:nvPr>
        </p:nvGraphicFramePr>
        <p:xfrm>
          <a:off x="6364224" y="1271016"/>
          <a:ext cx="5294376" cy="5376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2">
            <a:extLst>
              <a:ext uri="{FF2B5EF4-FFF2-40B4-BE49-F238E27FC236}">
                <a16:creationId xmlns:a16="http://schemas.microsoft.com/office/drawing/2014/main" id="{8C4B0964-36D9-44BE-802C-3638F6512191}"/>
              </a:ext>
            </a:extLst>
          </p:cNvPr>
          <p:cNvSpPr txBox="1"/>
          <p:nvPr/>
        </p:nvSpPr>
        <p:spPr>
          <a:xfrm>
            <a:off x="1982733" y="597761"/>
            <a:ext cx="9095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2800" b="1" dirty="0" smtClean="0">
                <a:solidFill>
                  <a:srgbClr val="1E315D"/>
                </a:solidFill>
                <a:latin typeface="Myriad Pro" panose="020B0503030403020204" pitchFamily="34" charset="0"/>
              </a:rPr>
              <a:t>KATILIM ORANLARI</a:t>
            </a:r>
            <a:endParaRPr lang="tr-TR" sz="2800" b="1" dirty="0">
              <a:solidFill>
                <a:srgbClr val="1E315D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761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  <p:bldGraphic spid="5" grpId="0">
        <p:bldSub>
          <a:bldChart bld="category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.4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.6"/>
  <p:tag name="ARTICULATE_SLIDE_THUMBNAIL_REFRESH" val="1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3919</TotalTime>
  <Words>402</Words>
  <Application>Microsoft Office PowerPoint</Application>
  <PresentationFormat>Geniş ekran</PresentationFormat>
  <Paragraphs>75</Paragraphs>
  <Slides>13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Informal Roman</vt:lpstr>
      <vt:lpstr>Myriad Pro</vt:lpstr>
      <vt:lpstr>Times New Roman</vt:lpstr>
      <vt:lpstr>Wingdings</vt:lpstr>
      <vt:lpstr>Office Teması</vt:lpstr>
      <vt:lpstr>TİCARET BAKANLIĞI  PERSONEL GENEL MÜDÜRLÜĞÜ  (Eğitim Hizmetleri Dairesi)</vt:lpstr>
      <vt:lpstr>Tanımlar: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T.C. Gümrük ve Ticaret Bakanlığı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Bekir Ünal</dc:creator>
  <cp:lastModifiedBy>Ayşe Kurt</cp:lastModifiedBy>
  <cp:revision>287</cp:revision>
  <dcterms:created xsi:type="dcterms:W3CDTF">2020-12-09T10:32:32Z</dcterms:created>
  <dcterms:modified xsi:type="dcterms:W3CDTF">2021-01-28T11:19:33Z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5309FECC-80EA-4F28-AD08-04D419D740AB</vt:lpwstr>
  </property>
  <property fmtid="{D5CDD505-2E9C-101B-9397-08002B2CF9AE}" pid="3" name="ArticulatePath">
    <vt:lpwstr>PGM EĞİTİM FAALİYETLERİ 17 ARALIK 2020 (002) Animasyon Vektör</vt:lpwstr>
  </property>
</Properties>
</file>